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sldIdLst>
    <p:sldId id="272" r:id="rId2"/>
    <p:sldId id="271" r:id="rId3"/>
    <p:sldId id="263" r:id="rId4"/>
    <p:sldId id="264" r:id="rId5"/>
    <p:sldId id="262" r:id="rId6"/>
    <p:sldId id="278" r:id="rId7"/>
    <p:sldId id="265" r:id="rId8"/>
    <p:sldId id="277" r:id="rId9"/>
    <p:sldId id="266" r:id="rId10"/>
    <p:sldId id="276" r:id="rId11"/>
    <p:sldId id="267" r:id="rId12"/>
    <p:sldId id="275" r:id="rId13"/>
    <p:sldId id="261" r:id="rId14"/>
    <p:sldId id="274" r:id="rId15"/>
    <p:sldId id="268" r:id="rId16"/>
    <p:sldId id="269" r:id="rId17"/>
    <p:sldId id="270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4660"/>
  </p:normalViewPr>
  <p:slideViewPr>
    <p:cSldViewPr snapToGrid="0" showGuides="1">
      <p:cViewPr varScale="1">
        <p:scale>
          <a:sx n="34" d="100"/>
          <a:sy n="34" d="100"/>
        </p:scale>
        <p:origin x="870" y="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package" Target="../embeddings/_____Microsoft_Excel.xlsx"/><Relationship Id="rId2" Type="http://schemas.openxmlformats.org/officeDocument/2006/relationships/image" Target="../media/image9.png"/><Relationship Id="rId1" Type="http://schemas.openxmlformats.org/officeDocument/2006/relationships/image" Target="../media/image1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Рейтинг реляционных СУБД на апрель 2017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1390-41F4-BB87-508D147FD312}"/>
              </c:ext>
            </c:extLst>
          </c:dPt>
          <c:dPt>
            <c:idx val="1"/>
            <c:bubble3D val="0"/>
            <c:spPr>
              <a:blipFill rotWithShape="1">
                <a:blip xmlns:r="http://schemas.openxmlformats.org/officeDocument/2006/relationships"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1390-41F4-BB87-508D147FD312}"/>
              </c:ext>
            </c:extLst>
          </c:dPt>
          <c:dPt>
            <c:idx val="2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390-41F4-BB87-508D147FD312}"/>
              </c:ext>
            </c:extLst>
          </c:dPt>
          <c:dPt>
            <c:idx val="3"/>
            <c:bubble3D val="0"/>
            <c:spPr>
              <a:blipFill rotWithShape="1">
                <a:blip xmlns:r="http://schemas.openxmlformats.org/officeDocument/2006/relationships"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390-41F4-BB87-508D147FD312}"/>
              </c:ext>
            </c:extLst>
          </c:dPt>
          <c:dPt>
            <c:idx val="4"/>
            <c:bubble3D val="0"/>
            <c:spPr>
              <a:blipFill rotWithShape="1">
                <a:blip xmlns:r="http://schemas.openxmlformats.org/officeDocument/2006/relationships"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390-41F4-BB87-508D147FD312}"/>
              </c:ext>
            </c:extLst>
          </c:dPt>
          <c:dPt>
            <c:idx val="5"/>
            <c:bubble3D val="0"/>
            <c:spPr>
              <a:blipFill rotWithShape="1">
                <a:blip xmlns:r="http://schemas.openxmlformats.org/officeDocument/2006/relationships"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A-1390-41F4-BB87-508D147FD312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4500" b="0" i="0" u="none" strike="noStrike">
                      <a:solidFill>
                        <a:srgbClr val="FFFFFF"/>
                      </a:solidFill>
                      <a:latin typeface="Helvetica Neue Medium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1390-41F4-BB87-508D147FD312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4500" b="0" i="0" u="none" strike="noStrike">
                      <a:solidFill>
                        <a:srgbClr val="FFFFFF"/>
                      </a:solidFill>
                      <a:latin typeface="Helvetica Neue Medium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1390-41F4-BB87-508D147FD312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4500" b="0" i="0" u="none" strike="noStrike">
                      <a:solidFill>
                        <a:srgbClr val="FFFFFF"/>
                      </a:solidFill>
                      <a:latin typeface="Helvetica Neue Medium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1390-41F4-BB87-508D147FD312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4500" b="0" i="0" u="none" strike="noStrike">
                      <a:solidFill>
                        <a:srgbClr val="FFFFFF"/>
                      </a:solidFill>
                      <a:latin typeface="Helvetica Neue Medium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1390-41F4-BB87-508D147FD31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90-41F4-BB87-508D147FD31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390-41F4-BB87-508D147FD31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390-41F4-BB87-508D147FD31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390-41F4-BB87-508D147FD31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390-41F4-BB87-508D147FD312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4500" b="0" i="0" u="none" strike="noStrike">
                    <a:solidFill>
                      <a:srgbClr val="FFFFFF"/>
                    </a:solidFill>
                    <a:latin typeface="Helvetica Neue Medium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Sheet1!$B$1:$J$1</c:f>
              <c:strCache>
                <c:ptCount val="9"/>
                <c:pt idx="0">
                  <c:v>Oracle</c:v>
                </c:pt>
                <c:pt idx="1">
                  <c:v>MySQL</c:v>
                </c:pt>
                <c:pt idx="2">
                  <c:v>MS SQL Server</c:v>
                </c:pt>
                <c:pt idx="3">
                  <c:v>PostgreSQL</c:v>
                </c:pt>
                <c:pt idx="4">
                  <c:v>MS Access</c:v>
                </c:pt>
                <c:pt idx="5">
                  <c:v>SQLite</c:v>
                </c:pt>
                <c:pt idx="6">
                  <c:v>Firebird</c:v>
                </c:pt>
                <c:pt idx="7">
                  <c:v>Interbase</c:v>
                </c:pt>
                <c:pt idx="8">
                  <c:v>IBM DB2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1402</c:v>
                </c:pt>
                <c:pt idx="1">
                  <c:v>1364.62</c:v>
                </c:pt>
                <c:pt idx="2">
                  <c:v>1204.77</c:v>
                </c:pt>
                <c:pt idx="3">
                  <c:v>361.77</c:v>
                </c:pt>
                <c:pt idx="4">
                  <c:v>128.18</c:v>
                </c:pt>
                <c:pt idx="5">
                  <c:v>113.8</c:v>
                </c:pt>
                <c:pt idx="6">
                  <c:v>19.09</c:v>
                </c:pt>
                <c:pt idx="7">
                  <c:v>6.97</c:v>
                </c:pt>
                <c:pt idx="8">
                  <c:v>2.12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390-41F4-BB87-508D147FD31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3118362475166179"/>
          <c:y val="7.0368776577346429E-2"/>
          <c:w val="0.36106444835082535"/>
          <c:h val="0.92963122342265359"/>
        </c:manualLayout>
      </c:layout>
      <c:overlay val="0"/>
      <c:txPr>
        <a:bodyPr/>
        <a:lstStyle/>
        <a:p>
          <a:pPr>
            <a:defRPr sz="4600"/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7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439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800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800100" y="3987800"/>
            <a:ext cx="22771100" cy="89916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»"/>
          <p:cNvSpPr>
            <a:spLocks noGrp="1"/>
          </p:cNvSpPr>
          <p:nvPr>
            <p:ph type="body" sz="quarter" idx="13"/>
          </p:nvPr>
        </p:nvSpPr>
        <p:spPr>
          <a:xfrm>
            <a:off x="11469523" y="9931400"/>
            <a:ext cx="1447012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»</a:t>
            </a:r>
          </a:p>
        </p:txBody>
      </p:sp>
      <p:sp>
        <p:nvSpPr>
          <p:cNvPr id="124" name="«"/>
          <p:cNvSpPr>
            <a:spLocks noGrp="1"/>
          </p:cNvSpPr>
          <p:nvPr>
            <p:ph type="body" sz="quarter" idx="14"/>
          </p:nvPr>
        </p:nvSpPr>
        <p:spPr>
          <a:xfrm>
            <a:off x="11469523" y="2514600"/>
            <a:ext cx="1447012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«</a:t>
            </a:r>
          </a:p>
        </p:txBody>
      </p:sp>
      <p:sp>
        <p:nvSpPr>
          <p:cNvPr id="125" name="- Иван Арсентьев"/>
          <p:cNvSpPr>
            <a:spLocks noGrp="1"/>
          </p:cNvSpPr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- Иван Арсентьев</a:t>
            </a:r>
          </a:p>
        </p:txBody>
      </p:sp>
      <p:sp>
        <p:nvSpPr>
          <p:cNvPr id="126" name="Введите цитату здесь."/>
          <p:cNvSpPr>
            <a:spLocks noGrp="1"/>
          </p:cNvSpPr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Введите цитату здесь.</a:t>
            </a:r>
          </a:p>
        </p:txBody>
      </p:sp>
      <p:sp>
        <p:nvSpPr>
          <p:cNvPr id="127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 — доп.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83139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, дополн.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Изображение"/>
          <p:cNvSpPr>
            <a:spLocks noGrp="1"/>
          </p:cNvSpPr>
          <p:nvPr>
            <p:ph type="pic" idx="13"/>
          </p:nvPr>
        </p:nvSpPr>
        <p:spPr>
          <a:xfrm>
            <a:off x="1244600" y="3251200"/>
            <a:ext cx="21869400" cy="92075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Текст заголовк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" name="Уровень текста 1…"/>
          <p:cNvSpPr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1" name="Номер слайда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, дополн.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Текст заголовка</a:t>
            </a:r>
          </a:p>
        </p:txBody>
      </p:sp>
      <p:sp>
        <p:nvSpPr>
          <p:cNvPr id="49" name="Номер слайда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Текст заголовк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8" name="Номер слайда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0464800" y="3289300"/>
            <a:ext cx="12636500" cy="91694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>
            <a:spLocks noGrp="1"/>
          </p:cNvSpPr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Текст заголовк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8" name="Уровень текста 1…"/>
          <p:cNvSpPr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Уровень текста 1…"/>
          <p:cNvSpPr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636500" y="7213600"/>
            <a:ext cx="10477500" cy="524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2636500" y="1524000"/>
            <a:ext cx="10477500" cy="524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2 шт.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636500" y="1524000"/>
            <a:ext cx="10477500" cy="109347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Изображение"/>
          <p:cNvSpPr>
            <a:spLocks noGrp="1"/>
          </p:cNvSpPr>
          <p:nvPr>
            <p:ph type="pic" sz="half" idx="14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3002869"/>
            <a:ext cx="465430" cy="4610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>
            <a:spLocks noGrp="1"/>
          </p:cNvSpPr>
          <p:nvPr>
            <p:ph type="sldNum" sz="quarter" idx="2"/>
          </p:nvPr>
        </p:nvSpPr>
        <p:spPr>
          <a:xfrm>
            <a:off x="11959285" y="12990169"/>
            <a:ext cx="465430" cy="4610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 spd="med"/>
  <p:hf hdr="0" ftr="0" dt="0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равнительный анализ реляционных СУБД"/>
          <p:cNvSpPr>
            <a:spLocks noGrp="1"/>
          </p:cNvSpPr>
          <p:nvPr>
            <p:ph type="title"/>
          </p:nvPr>
        </p:nvSpPr>
        <p:spPr>
          <a:xfrm>
            <a:off x="1287780" y="4166870"/>
            <a:ext cx="21869400" cy="5461000"/>
          </a:xfrm>
          <a:prstGeom prst="rect">
            <a:avLst/>
          </a:prstGeom>
        </p:spPr>
        <p:txBody>
          <a:bodyPr/>
          <a:lstStyle>
            <a:lvl1pPr defTabSz="531113">
              <a:defRPr sz="12218" spc="244"/>
            </a:lvl1pPr>
          </a:lstStyle>
          <a:p>
            <a:r>
              <a:rPr lang="ru-RU" dirty="0" smtClean="0"/>
              <a:t>Сравнительный анализ реляционных СУБД</a:t>
            </a:r>
            <a:endParaRPr lang="ru-RU" dirty="0"/>
          </a:p>
        </p:txBody>
      </p:sp>
      <p:sp>
        <p:nvSpPr>
          <p:cNvPr id="7" name="Тимошенкова Ю.С.…"/>
          <p:cNvSpPr>
            <a:spLocks noGrp="1"/>
          </p:cNvSpPr>
          <p:nvPr>
            <p:ph type="body" sz="quarter" idx="1"/>
          </p:nvPr>
        </p:nvSpPr>
        <p:spPr>
          <a:xfrm>
            <a:off x="1257300" y="8747760"/>
            <a:ext cx="21869400" cy="2501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4800" dirty="0" err="1"/>
              <a:t>Тимошенкова</a:t>
            </a:r>
            <a:r>
              <a:rPr sz="4800" dirty="0"/>
              <a:t> Ю.С.</a:t>
            </a:r>
          </a:p>
          <a:p>
            <a:pPr marL="0" indent="0">
              <a:buNone/>
            </a:pPr>
            <a:r>
              <a:rPr sz="4800" dirty="0"/>
              <a:t>РИМ-161203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098675" y="-1047750"/>
            <a:ext cx="8458200" cy="5876925"/>
            <a:chOff x="2098675" y="-1047750"/>
            <a:chExt cx="8458200" cy="5876925"/>
          </a:xfrm>
        </p:grpSpPr>
        <p:pic>
          <p:nvPicPr>
            <p:cNvPr id="1026" name="Picture 2" descr="https://iq2u.ru/university_images/avatar/2015/07/10/11/04/559f7c7bd164f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177" b="89951" l="12387" r="8997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75" y="-1047750"/>
              <a:ext cx="8458200" cy="587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933917" y="628650"/>
              <a:ext cx="5324508" cy="231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6477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4800" b="1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20000"/>
                      <a:lumOff val="80000"/>
                    </a:schemeClr>
                  </a:solidFill>
                  <a:effectLst/>
                  <a:uFillTx/>
                  <a:sym typeface="Avenir Next Medium"/>
                </a:rPr>
                <a:t>УРАЛЬСКИЙ</a:t>
              </a:r>
            </a:p>
            <a:p>
              <a:pPr marL="0" marR="0" indent="0" algn="ctr" defTabSz="6477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u-RU" sz="4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ФЕДЕРАЛЬНЫЙ</a:t>
              </a:r>
              <a:br>
                <a:rPr lang="ru-RU" sz="4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</a:br>
              <a:r>
                <a:rPr lang="ru-RU" sz="4800" b="1" dirty="0" smtClean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УНИВЕРСИТЕТ</a:t>
              </a:r>
              <a:endParaRPr kumimoji="0" lang="ru-RU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sym typeface="Avenir Nex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108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10</a:t>
            </a:fld>
            <a:endParaRPr lang="ru-RU"/>
          </a:p>
        </p:txBody>
      </p:sp>
      <p:pic>
        <p:nvPicPr>
          <p:cNvPr id="5122" name="Picture 2" descr="http://getcallbox.ru/wp-content/uploads/2015/09/postgresq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77"/>
          <a:stretch/>
        </p:blipFill>
        <p:spPr bwMode="auto">
          <a:xfrm>
            <a:off x="1001992" y="5012300"/>
            <a:ext cx="3746990" cy="36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macmix.ru/uploads/posts/2015-04/1428254458_pgadmin3_macos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3" y="644588"/>
            <a:ext cx="16569097" cy="1242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22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11</a:t>
            </a:fld>
            <a:endParaRPr lang="ru-RU"/>
          </a:p>
        </p:txBody>
      </p:sp>
      <p:pic>
        <p:nvPicPr>
          <p:cNvPr id="6146" name="Picture 2" descr="http://www.webhozz.com/blog/wp-content/uploads/2015/03/sqli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" b="4392"/>
          <a:stretch/>
        </p:blipFill>
        <p:spPr bwMode="auto">
          <a:xfrm>
            <a:off x="8259097" y="235973"/>
            <a:ext cx="7875639" cy="34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овый блок"/>
          <p:cNvSpPr txBox="1">
            <a:spLocks/>
          </p:cNvSpPr>
          <p:nvPr/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>
            <a:lvl1pPr marL="50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1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2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3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0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304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55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06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57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hangingPunct="1">
              <a:buNone/>
            </a:pPr>
            <a:r>
              <a:rPr lang="ru-RU" b="1" dirty="0" smtClean="0"/>
              <a:t>Достоинства</a:t>
            </a:r>
          </a:p>
          <a:p>
            <a:pPr hangingPunct="1"/>
            <a:r>
              <a:rPr lang="ru-RU" dirty="0"/>
              <a:t>Модель данных </a:t>
            </a:r>
          </a:p>
          <a:p>
            <a:pPr hangingPunct="1"/>
            <a:r>
              <a:rPr lang="ru-RU" dirty="0"/>
              <a:t>Реляционная модель</a:t>
            </a:r>
          </a:p>
          <a:p>
            <a:pPr marL="0" indent="0" hangingPunct="1">
              <a:buNone/>
            </a:pPr>
            <a:r>
              <a:rPr lang="ru-RU" b="1" dirty="0" smtClean="0"/>
              <a:t>Когда Использовать</a:t>
            </a:r>
            <a:endParaRPr lang="en-US" b="1" dirty="0" smtClean="0"/>
          </a:p>
          <a:p>
            <a:pPr hangingPunct="1"/>
            <a:r>
              <a:rPr lang="ru-RU" dirty="0" smtClean="0"/>
              <a:t>Система управления базами данных (СУБД) </a:t>
            </a:r>
          </a:p>
          <a:p>
            <a:pPr hangingPunct="1"/>
            <a:r>
              <a:rPr lang="ru-RU" dirty="0" smtClean="0"/>
              <a:t>Реляционная СУБД (или РСУБД) </a:t>
            </a:r>
          </a:p>
          <a:p>
            <a:pPr hangingPunct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4175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http://www.webhozz.com/blog/wp-content/uploads/2015/03/sqli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" b="4392"/>
          <a:stretch/>
        </p:blipFill>
        <p:spPr bwMode="auto">
          <a:xfrm>
            <a:off x="1219954" y="5987844"/>
            <a:ext cx="3971479" cy="17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topbestalternatives.com/wp-content/uploads/2016/10/SQLiteStudi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52" y="1590004"/>
            <a:ext cx="16805070" cy="105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28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13</a:t>
            </a:fld>
            <a:endParaRPr lang="ru-RU"/>
          </a:p>
        </p:txBody>
      </p:sp>
      <p:pic>
        <p:nvPicPr>
          <p:cNvPr id="9218" name="Picture 2" descr="http://inext.kz/wp-content/uploads/2016/07/6428.SQL12_v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363" y="232146"/>
            <a:ext cx="5018683" cy="315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Текстовый блок"/>
          <p:cNvSpPr txBox="1">
            <a:spLocks/>
          </p:cNvSpPr>
          <p:nvPr/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>
            <a:lvl1pPr marL="50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1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2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3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0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304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55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06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57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hangingPunct="1">
              <a:buNone/>
            </a:pPr>
            <a:r>
              <a:rPr lang="ru-RU" b="1" dirty="0" smtClean="0"/>
              <a:t>Достоинства</a:t>
            </a:r>
          </a:p>
          <a:p>
            <a:pPr hangingPunct="1"/>
            <a:r>
              <a:rPr lang="ru-RU" dirty="0"/>
              <a:t>эффективный инструмент для аналитики больших объемов </a:t>
            </a:r>
            <a:r>
              <a:rPr lang="ru-RU" dirty="0" smtClean="0"/>
              <a:t>информации</a:t>
            </a:r>
            <a:endParaRPr lang="ru-RU" dirty="0"/>
          </a:p>
          <a:p>
            <a:pPr hangingPunct="1"/>
            <a:r>
              <a:rPr lang="ru-RU" dirty="0" smtClean="0"/>
              <a:t>интеграция </a:t>
            </a:r>
            <a:r>
              <a:rPr lang="ru-RU" dirty="0"/>
              <a:t>с разнообразными средствами </a:t>
            </a:r>
            <a:r>
              <a:rPr lang="ru-RU" dirty="0" smtClean="0"/>
              <a:t>разработки</a:t>
            </a:r>
            <a:endParaRPr lang="ru-RU" dirty="0"/>
          </a:p>
          <a:p>
            <a:pPr hangingPunct="1"/>
            <a:r>
              <a:rPr lang="ru-RU" dirty="0" smtClean="0"/>
              <a:t>безопасность, масштабируемость </a:t>
            </a:r>
            <a:r>
              <a:rPr lang="ru-RU" dirty="0"/>
              <a:t>и </a:t>
            </a:r>
            <a:r>
              <a:rPr lang="ru-RU" dirty="0" smtClean="0"/>
              <a:t>надежность</a:t>
            </a:r>
            <a:endParaRPr lang="ru-RU" dirty="0"/>
          </a:p>
          <a:p>
            <a:pPr hangingPunct="1"/>
            <a:r>
              <a:rPr lang="ru-RU" dirty="0" smtClean="0"/>
              <a:t>интеграция </a:t>
            </a:r>
            <a:r>
              <a:rPr lang="ru-RU" dirty="0"/>
              <a:t>с облачными </a:t>
            </a:r>
            <a:r>
              <a:rPr lang="ru-RU" dirty="0" smtClean="0"/>
              <a:t>системами</a:t>
            </a:r>
            <a:endParaRPr lang="ru-RU" dirty="0"/>
          </a:p>
          <a:p>
            <a:pPr hangingPunct="1"/>
            <a:r>
              <a:rPr lang="ru-RU" dirty="0" smtClean="0"/>
              <a:t>стабильность </a:t>
            </a:r>
            <a:r>
              <a:rPr lang="ru-RU" dirty="0"/>
              <a:t>работы </a:t>
            </a:r>
            <a:r>
              <a:rPr lang="ru-RU" dirty="0" smtClean="0"/>
              <a:t>системы</a:t>
            </a:r>
            <a:endParaRPr lang="ru-RU" dirty="0"/>
          </a:p>
          <a:p>
            <a:pPr hangingPunct="1"/>
            <a:r>
              <a:rPr lang="ru-RU" dirty="0" smtClean="0"/>
              <a:t>высокая </a:t>
            </a:r>
            <a:r>
              <a:rPr lang="ru-RU" dirty="0"/>
              <a:t>производительность и доступная </a:t>
            </a:r>
            <a:r>
              <a:rPr lang="ru-RU" dirty="0" smtClean="0"/>
              <a:t>цена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4204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14</a:t>
            </a:fld>
            <a:endParaRPr lang="ru-RU"/>
          </a:p>
        </p:txBody>
      </p:sp>
      <p:pic>
        <p:nvPicPr>
          <p:cNvPr id="9218" name="Picture 2" descr="http://inext.kz/wp-content/uploads/2016/07/6428.SQL12_v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25" y="4708399"/>
            <a:ext cx="5018683" cy="315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compulab.com.pa/files/8e20af671fdd1bd50a93eceeacd56f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32" y="696206"/>
            <a:ext cx="17226987" cy="123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96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15</a:t>
            </a:fld>
            <a:endParaRPr lang="ru-RU"/>
          </a:p>
        </p:txBody>
      </p:sp>
      <p:sp>
        <p:nvSpPr>
          <p:cNvPr id="5" name="Основные понятия"/>
          <p:cNvSpPr txBox="1">
            <a:spLocks/>
          </p:cNvSpPr>
          <p:nvPr/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ru-RU" dirty="0" smtClean="0"/>
              <a:t>Сводная таблица характеристик СУБД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13906"/>
              </p:ext>
            </p:extLst>
          </p:nvPr>
        </p:nvGraphicFramePr>
        <p:xfrm>
          <a:off x="1257300" y="1708335"/>
          <a:ext cx="21869397" cy="1131619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466240">
                  <a:extLst>
                    <a:ext uri="{9D8B030D-6E8A-4147-A177-3AD203B41FA5}">
                      <a16:colId xmlns:a16="http://schemas.microsoft.com/office/drawing/2014/main" val="2700356151"/>
                    </a:ext>
                  </a:extLst>
                </a:gridCol>
                <a:gridCol w="5467719">
                  <a:extLst>
                    <a:ext uri="{9D8B030D-6E8A-4147-A177-3AD203B41FA5}">
                      <a16:colId xmlns:a16="http://schemas.microsoft.com/office/drawing/2014/main" val="1152781519"/>
                    </a:ext>
                  </a:extLst>
                </a:gridCol>
                <a:gridCol w="5467719">
                  <a:extLst>
                    <a:ext uri="{9D8B030D-6E8A-4147-A177-3AD203B41FA5}">
                      <a16:colId xmlns:a16="http://schemas.microsoft.com/office/drawing/2014/main" val="2082245650"/>
                    </a:ext>
                  </a:extLst>
                </a:gridCol>
                <a:gridCol w="5467719">
                  <a:extLst>
                    <a:ext uri="{9D8B030D-6E8A-4147-A177-3AD203B41FA5}">
                      <a16:colId xmlns:a16="http://schemas.microsoft.com/office/drawing/2014/main" val="2332531494"/>
                    </a:ext>
                  </a:extLst>
                </a:gridCol>
              </a:tblGrid>
              <a:tr h="346093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СУБД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Параметры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227942"/>
                  </a:ext>
                </a:extLst>
              </a:tr>
              <a:tr h="15265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Масштаб применения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Модель данных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Требуемый уровень квалификации персонала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399417"/>
                  </a:ext>
                </a:extLst>
              </a:tr>
              <a:tr h="192002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</a:rPr>
                        <a:t>Oracle Database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От персонального использования до предприятия крупных размеров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Клиент-серверная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Высокий и средний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641406"/>
                  </a:ext>
                </a:extLst>
              </a:tr>
              <a:tr h="113305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</a:rPr>
                        <a:t>Microsoft Access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Предприятия малых и средних размеров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Файл-серверная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Низкий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4827867"/>
                  </a:ext>
                </a:extLst>
              </a:tr>
              <a:tr h="113305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MS SQL </a:t>
                      </a:r>
                      <a:r>
                        <a:rPr lang="en-US" sz="2600" dirty="0">
                          <a:effectLst/>
                          <a:latin typeface="Helvetica Neue Medium (Основной текст)"/>
                        </a:rPr>
                        <a:t>Server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Предприятия малых, средних и крупных размеров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Клиент-серверная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Средний и низкий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943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Предприятия малых и средних размеров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Клиент-серверная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Средний и низкий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9297545"/>
                  </a:ext>
                </a:extLst>
              </a:tr>
              <a:tr h="73988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Firebird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Крупное предприятие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Клиент-Серверная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Высокий</a:t>
                      </a: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</a:t>
                      </a: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средний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058055"/>
                  </a:ext>
                </a:extLst>
              </a:tr>
              <a:tr h="113336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PostgreSQL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Предприятия малых и средних размеров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Клиент-Серверная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054016"/>
                  </a:ext>
                </a:extLst>
              </a:tr>
              <a:tr h="113336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SQLite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Предприятия малых и средних размеров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Встраиваемая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2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59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16</a:t>
            </a:fld>
            <a:endParaRPr lang="ru-RU"/>
          </a:p>
        </p:txBody>
      </p:sp>
      <p:sp>
        <p:nvSpPr>
          <p:cNvPr id="5" name="Основные понятия"/>
          <p:cNvSpPr txBox="1">
            <a:spLocks/>
          </p:cNvSpPr>
          <p:nvPr/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ru-RU" dirty="0" smtClean="0"/>
              <a:t>Сводная таблица характеристик СУБД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33038"/>
              </p:ext>
            </p:extLst>
          </p:nvPr>
        </p:nvGraphicFramePr>
        <p:xfrm>
          <a:off x="1257300" y="1708335"/>
          <a:ext cx="21869397" cy="1073099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789539">
                  <a:extLst>
                    <a:ext uri="{9D8B030D-6E8A-4147-A177-3AD203B41FA5}">
                      <a16:colId xmlns:a16="http://schemas.microsoft.com/office/drawing/2014/main" val="2700356151"/>
                    </a:ext>
                  </a:extLst>
                </a:gridCol>
                <a:gridCol w="5545393">
                  <a:extLst>
                    <a:ext uri="{9D8B030D-6E8A-4147-A177-3AD203B41FA5}">
                      <a16:colId xmlns:a16="http://schemas.microsoft.com/office/drawing/2014/main" val="1152781519"/>
                    </a:ext>
                  </a:extLst>
                </a:gridCol>
                <a:gridCol w="6066746">
                  <a:extLst>
                    <a:ext uri="{9D8B030D-6E8A-4147-A177-3AD203B41FA5}">
                      <a16:colId xmlns:a16="http://schemas.microsoft.com/office/drawing/2014/main" val="2082245650"/>
                    </a:ext>
                  </a:extLst>
                </a:gridCol>
                <a:gridCol w="5467719">
                  <a:extLst>
                    <a:ext uri="{9D8B030D-6E8A-4147-A177-3AD203B41FA5}">
                      <a16:colId xmlns:a16="http://schemas.microsoft.com/office/drawing/2014/main" val="2332531494"/>
                    </a:ext>
                  </a:extLst>
                </a:gridCol>
              </a:tblGrid>
              <a:tr h="346093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СУБД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Параметры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227942"/>
                  </a:ext>
                </a:extLst>
              </a:tr>
              <a:tr h="15265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Разработчик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Доступность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Диалект языка SQL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399417"/>
                  </a:ext>
                </a:extLst>
              </a:tr>
              <a:tr h="192002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</a:rPr>
                        <a:t>Oracle Database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Oracle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Платно, но есть бесплатная облегченная версия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PL/SQL</a:t>
                      </a:r>
                      <a:endParaRPr lang="ru-RU" sz="260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641406"/>
                  </a:ext>
                </a:extLst>
              </a:tr>
              <a:tr h="113305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</a:rPr>
                        <a:t>Microsoft Access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Microsoft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Платно, но есть бесплатная облегченная версия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 SQL</a:t>
                      </a:r>
                      <a:endParaRPr lang="ru-RU" sz="260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4827867"/>
                  </a:ext>
                </a:extLst>
              </a:tr>
              <a:tr h="113305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</a:rPr>
                        <a:t>MS SQL </a:t>
                      </a:r>
                      <a:r>
                        <a:rPr lang="en-US" sz="2600" dirty="0">
                          <a:effectLst/>
                          <a:latin typeface="Helvetica Neue Medium (Основной текст)"/>
                        </a:rPr>
                        <a:t>Server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Sybase</a:t>
                      </a:r>
                      <a:r>
                        <a:rPr lang="ru-RU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600" dirty="0" err="1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AshtonTate</a:t>
                      </a:r>
                      <a:r>
                        <a:rPr lang="ru-RU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Microsoft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Платно, но есть бесплатная облегченная версия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Transact</a:t>
                      </a: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-SQL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943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 </a:t>
                      </a:r>
                      <a:r>
                        <a:rPr lang="en-US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r>
                        <a:rPr lang="ru-RU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Sun Microsystems</a:t>
                      </a:r>
                      <a:r>
                        <a:rPr lang="ru-RU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Oracle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Бесплатно, есть коммерческая версия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Частично соответствует стандарту SQL:2003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9297545"/>
                  </a:ext>
                </a:extLst>
              </a:tr>
              <a:tr h="73988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Firebird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Сообщество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Бесплатное </a:t>
                      </a: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распространение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Процедурный язык SQL (PSQL)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058055"/>
                  </a:ext>
                </a:extLst>
              </a:tr>
              <a:tr h="113336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PostgreSQL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Сообщество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Бесплатно, есть коммерческая версия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Стандарт SQL:2011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054016"/>
                  </a:ext>
                </a:extLst>
              </a:tr>
              <a:tr h="113336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SQLite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 err="1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Hwaci</a:t>
                      </a:r>
                      <a:r>
                        <a:rPr lang="ru-RU" sz="2600" dirty="0" smtClean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сообщество</a:t>
                      </a:r>
                      <a:endParaRPr lang="ru-RU" sz="2600" dirty="0">
                        <a:effectLst/>
                        <a:latin typeface="Helvetica Neue Medium (Основной текст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Бесплатное распространение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600" dirty="0">
                          <a:effectLst/>
                          <a:latin typeface="Helvetica Neue Medium (Основной текст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Частично соответствует стандарту SQL-92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2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7071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Сравнительный анализ реляционных СУБД"/>
          <p:cNvSpPr>
            <a:spLocks noGrp="1"/>
          </p:cNvSpPr>
          <p:nvPr>
            <p:ph type="ctrTitle"/>
          </p:nvPr>
        </p:nvSpPr>
        <p:spPr>
          <a:xfrm>
            <a:off x="1257300" y="4129139"/>
            <a:ext cx="21869400" cy="5461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113">
              <a:defRPr sz="12218" spc="244"/>
            </a:lvl1pPr>
          </a:lstStyle>
          <a:p>
            <a:r>
              <a:rPr lang="ru-RU" dirty="0" smtClean="0"/>
              <a:t>Спасибо</a:t>
            </a:r>
            <a:br>
              <a:rPr lang="ru-RU" dirty="0" smtClean="0"/>
            </a:br>
            <a:r>
              <a:rPr lang="ru-RU" dirty="0" smtClean="0"/>
              <a:t>за</a:t>
            </a:r>
            <a:br>
              <a:rPr lang="ru-RU" dirty="0" smtClean="0"/>
            </a:br>
            <a:r>
              <a:rPr lang="ru-RU" dirty="0" smtClean="0"/>
              <a:t>внимание!</a:t>
            </a:r>
            <a:endParaRPr dirty="0"/>
          </a:p>
        </p:txBody>
      </p:sp>
      <p:pic>
        <p:nvPicPr>
          <p:cNvPr id="8196" name="Picture 4" descr="http://static2.keep4u.ru/2012/07/01/c4ca714e808a8b122f682f6683b0cb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4" y="6317058"/>
            <a:ext cx="6695768" cy="763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otvet.imgsmail.ru/download/179755679_1a20c65b1cc52eed9d7524b7c6ff536f_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504" y="8509563"/>
            <a:ext cx="11667082" cy="52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795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2</a:t>
            </a:fld>
            <a:endParaRPr lang="ru-RU"/>
          </a:p>
        </p:txBody>
      </p:sp>
      <p:sp>
        <p:nvSpPr>
          <p:cNvPr id="3" name="Основные понятия"/>
          <p:cNvSpPr txBox="1">
            <a:spLocks/>
          </p:cNvSpPr>
          <p:nvPr/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ru-RU" smtClean="0"/>
              <a:t>Основные понятия</a:t>
            </a:r>
            <a:endParaRPr lang="ru-RU" dirty="0"/>
          </a:p>
        </p:txBody>
      </p:sp>
      <p:sp>
        <p:nvSpPr>
          <p:cNvPr id="4" name="Текстовый блок"/>
          <p:cNvSpPr txBox="1">
            <a:spLocks/>
          </p:cNvSpPr>
          <p:nvPr/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>
            <a:lvl1pPr marL="50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1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2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3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0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304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55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06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57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hangingPunct="1"/>
            <a:r>
              <a:rPr lang="ru-RU" dirty="0" smtClean="0"/>
              <a:t>База данных (БД) </a:t>
            </a:r>
          </a:p>
          <a:p>
            <a:pPr hangingPunct="1"/>
            <a:r>
              <a:rPr lang="ru-RU" dirty="0" smtClean="0"/>
              <a:t>Модель данных </a:t>
            </a:r>
          </a:p>
          <a:p>
            <a:pPr hangingPunct="1"/>
            <a:r>
              <a:rPr lang="ru-RU" dirty="0" smtClean="0"/>
              <a:t>Реляционная модель</a:t>
            </a:r>
          </a:p>
          <a:p>
            <a:pPr hangingPunct="1"/>
            <a:r>
              <a:rPr lang="ru-RU" dirty="0" smtClean="0"/>
              <a:t>Система управления базами данных (СУБД) </a:t>
            </a:r>
          </a:p>
          <a:p>
            <a:pPr hangingPunct="1"/>
            <a:r>
              <a:rPr lang="ru-RU" dirty="0" smtClean="0"/>
              <a:t>Реляционная СУБД (или РСУБД) </a:t>
            </a:r>
          </a:p>
          <a:p>
            <a:pPr hangingPunct="1"/>
            <a:endParaRPr lang="ru-RU" dirty="0"/>
          </a:p>
        </p:txBody>
      </p:sp>
      <p:pic>
        <p:nvPicPr>
          <p:cNvPr id="7170" name="Picture 2" descr="https://www.edsd.ru/public/images/razrabotka_baz_dannyh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3540" r="730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154" y="2770531"/>
            <a:ext cx="11432511" cy="78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4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34556"/>
              </p:ext>
            </p:extLst>
          </p:nvPr>
        </p:nvGraphicFramePr>
        <p:xfrm>
          <a:off x="1257300" y="2072558"/>
          <a:ext cx="21869399" cy="1088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0623">
                  <a:extLst>
                    <a:ext uri="{9D8B030D-6E8A-4147-A177-3AD203B41FA5}">
                      <a16:colId xmlns:a16="http://schemas.microsoft.com/office/drawing/2014/main" val="375102644"/>
                    </a:ext>
                  </a:extLst>
                </a:gridCol>
                <a:gridCol w="2469207">
                  <a:extLst>
                    <a:ext uri="{9D8B030D-6E8A-4147-A177-3AD203B41FA5}">
                      <a16:colId xmlns:a16="http://schemas.microsoft.com/office/drawing/2014/main" val="1820501156"/>
                    </a:ext>
                  </a:extLst>
                </a:gridCol>
                <a:gridCol w="2361851">
                  <a:extLst>
                    <a:ext uri="{9D8B030D-6E8A-4147-A177-3AD203B41FA5}">
                      <a16:colId xmlns:a16="http://schemas.microsoft.com/office/drawing/2014/main" val="3064568131"/>
                    </a:ext>
                  </a:extLst>
                </a:gridCol>
                <a:gridCol w="5367843">
                  <a:extLst>
                    <a:ext uri="{9D8B030D-6E8A-4147-A177-3AD203B41FA5}">
                      <a16:colId xmlns:a16="http://schemas.microsoft.com/office/drawing/2014/main" val="2506642681"/>
                    </a:ext>
                  </a:extLst>
                </a:gridCol>
                <a:gridCol w="6904929">
                  <a:extLst>
                    <a:ext uri="{9D8B030D-6E8A-4147-A177-3AD203B41FA5}">
                      <a16:colId xmlns:a16="http://schemas.microsoft.com/office/drawing/2014/main" val="3831877017"/>
                    </a:ext>
                  </a:extLst>
                </a:gridCol>
                <a:gridCol w="2214946">
                  <a:extLst>
                    <a:ext uri="{9D8B030D-6E8A-4147-A177-3AD203B41FA5}">
                      <a16:colId xmlns:a16="http://schemas.microsoft.com/office/drawing/2014/main" val="411890749"/>
                    </a:ext>
                  </a:extLst>
                </a:gridCol>
              </a:tblGrid>
              <a:tr h="584272">
                <a:tc gridSpan="3">
                  <a:txBody>
                    <a:bodyPr/>
                    <a:lstStyle/>
                    <a:p>
                      <a:r>
                        <a:rPr lang="en-US" sz="3600" dirty="0" smtClean="0"/>
                        <a:t>Rank</a:t>
                      </a:r>
                      <a:endParaRPr lang="ru-RU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3600" dirty="0" smtClean="0"/>
                        <a:t>DBMS</a:t>
                      </a:r>
                      <a:endParaRPr lang="ru-RU" sz="3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3600" dirty="0" smtClean="0"/>
                        <a:t>DB Model</a:t>
                      </a:r>
                      <a:endParaRPr lang="ru-RU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Score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9943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Apr’17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Mar’17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Apr’16</a:t>
                      </a:r>
                      <a:endParaRPr lang="ru-RU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Apr’17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807634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Oracle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3600" dirty="0" smtClean="0"/>
                        <a:t>Relational DBMS</a:t>
                      </a:r>
                      <a:endParaRPr lang="ru-RU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1402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595007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MySQL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Relational DBMS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1364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282526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3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3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3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MS </a:t>
                      </a:r>
                      <a:r>
                        <a:rPr lang="en-US" sz="3600" dirty="0" err="1" smtClean="0"/>
                        <a:t>Sql</a:t>
                      </a:r>
                      <a:r>
                        <a:rPr lang="en-US" sz="3600" baseline="0" dirty="0" smtClean="0"/>
                        <a:t> server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Relational DBMS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1204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575764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5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PostgreSQL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Relational DBMS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361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23487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5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5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Mongodb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Document store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325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362566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6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6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6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Db2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Relational DBMS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186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617927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7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7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7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MS access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Relational DBMS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128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159265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8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8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8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Cassandra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Wide column</a:t>
                      </a:r>
                      <a:r>
                        <a:rPr lang="en-US" sz="3600" baseline="0" dirty="0" smtClean="0"/>
                        <a:t> store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126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36903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9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10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9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Redis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Key-value store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114.5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10119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10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9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10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Sqlite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Relational DBMS</a:t>
                      </a:r>
                      <a:endParaRPr lang="ru-RU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114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3691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elasticsearch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Search engine</a:t>
                      </a:r>
                      <a:endParaRPr lang="ru-RU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106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0299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13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Teradata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Relational DBMS</a:t>
                      </a:r>
                      <a:endParaRPr lang="ru-RU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76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51877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13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13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12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SAP AS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Relational DBMS</a:t>
                      </a:r>
                      <a:endParaRPr lang="ru-RU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67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565434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Solr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Search engine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64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095895"/>
                  </a:ext>
                </a:extLst>
              </a:tr>
              <a:tr h="584272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15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15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15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Hbase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Wide column</a:t>
                      </a:r>
                      <a:r>
                        <a:rPr lang="en-US" sz="3600" baseline="0" dirty="0" smtClean="0"/>
                        <a:t> store</a:t>
                      </a:r>
                      <a:endParaRPr lang="ru-RU" sz="3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58.5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182249"/>
                  </a:ext>
                </a:extLst>
              </a:tr>
            </a:tbl>
          </a:graphicData>
        </a:graphic>
      </p:graphicFrame>
      <p:sp>
        <p:nvSpPr>
          <p:cNvPr id="6" name="Рейтинг СУБД"/>
          <p:cNvSpPr txBox="1">
            <a:spLocks/>
          </p:cNvSpPr>
          <p:nvPr/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ru-RU" dirty="0" smtClean="0"/>
              <a:t>Рейтинг СУБД на апрель 2017 года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150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2D‑круговая диаграмма"/>
          <p:cNvGraphicFramePr/>
          <p:nvPr>
            <p:extLst>
              <p:ext uri="{D42A27DB-BD31-4B8C-83A1-F6EECF244321}">
                <p14:modId xmlns:p14="http://schemas.microsoft.com/office/powerpoint/2010/main" val="2442919293"/>
              </p:ext>
            </p:extLst>
          </p:nvPr>
        </p:nvGraphicFramePr>
        <p:xfrm>
          <a:off x="655320" y="2526334"/>
          <a:ext cx="23073360" cy="982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Рейтинг СУБД"/>
          <p:cNvSpPr txBox="1">
            <a:spLocks/>
          </p:cNvSpPr>
          <p:nvPr/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ru-RU" dirty="0" smtClean="0"/>
              <a:t>Рейтинг реляционных СУБД </a:t>
            </a:r>
            <a:r>
              <a:rPr lang="ru-RU" dirty="0"/>
              <a:t>на апрель 2017 года</a:t>
            </a:r>
          </a:p>
          <a:p>
            <a:pPr hangingPunct="1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9936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s://pharbor.files.wordpress.com/2014/08/oracle-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818" r="94789">
                        <a14:foregroundMark x1="26106" y1="41667" x2="26106" y2="41667"/>
                        <a14:foregroundMark x1="43363" y1="39524" x2="43363" y2="39524"/>
                        <a14:foregroundMark x1="53687" y1="35714" x2="53687" y2="35714"/>
                        <a14:foregroundMark x1="67453" y1="38571" x2="67453" y2="38571"/>
                        <a14:foregroundMark x1="77581" y1="43571" x2="77581" y2="43571"/>
                        <a14:foregroundMark x1="91150" y1="21905" x2="91150" y2="2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 bwMode="auto">
          <a:xfrm>
            <a:off x="4677627" y="345626"/>
            <a:ext cx="14563315" cy="22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овый блок"/>
          <p:cNvSpPr txBox="1">
            <a:spLocks/>
          </p:cNvSpPr>
          <p:nvPr/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>
            <a:lvl1pPr marL="50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1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2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3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0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304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55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06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57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hangingPunct="1">
              <a:buNone/>
            </a:pPr>
            <a:r>
              <a:rPr lang="ru-RU" b="1" dirty="0" smtClean="0"/>
              <a:t>Достоинства</a:t>
            </a:r>
          </a:p>
          <a:p>
            <a:pPr hangingPunct="1"/>
            <a:r>
              <a:rPr lang="ru-RU" dirty="0" smtClean="0"/>
              <a:t>высокая </a:t>
            </a:r>
            <a:r>
              <a:rPr lang="ru-RU" dirty="0"/>
              <a:t>надёжность и скорость обработки </a:t>
            </a:r>
            <a:r>
              <a:rPr lang="ru-RU" dirty="0" smtClean="0"/>
              <a:t>данных</a:t>
            </a:r>
            <a:endParaRPr lang="ru-RU" dirty="0"/>
          </a:p>
          <a:p>
            <a:pPr hangingPunct="1"/>
            <a:r>
              <a:rPr lang="ru-RU" dirty="0" smtClean="0"/>
              <a:t>отказоустойчивость </a:t>
            </a:r>
            <a:r>
              <a:rPr lang="ru-RU" dirty="0"/>
              <a:t>кластеризацию, механизмы отката </a:t>
            </a:r>
            <a:r>
              <a:rPr lang="ru-RU" dirty="0" smtClean="0"/>
              <a:t>(в </a:t>
            </a:r>
            <a:r>
              <a:rPr lang="ru-RU" dirty="0"/>
              <a:t>реальном </a:t>
            </a:r>
            <a:r>
              <a:rPr lang="ru-RU" dirty="0" smtClean="0"/>
              <a:t>времени)</a:t>
            </a:r>
          </a:p>
          <a:p>
            <a:pPr hangingPunct="1"/>
            <a:r>
              <a:rPr lang="ru-RU" dirty="0"/>
              <a:t>полноценный кроссплатформенный </a:t>
            </a:r>
            <a:r>
              <a:rPr lang="ru-RU" dirty="0" smtClean="0"/>
              <a:t>сервер, </a:t>
            </a:r>
            <a:r>
              <a:rPr lang="ru-RU" dirty="0"/>
              <a:t>который работает и на </a:t>
            </a:r>
            <a:r>
              <a:rPr lang="ru-RU" dirty="0" err="1"/>
              <a:t>Linux</a:t>
            </a:r>
            <a:r>
              <a:rPr lang="ru-RU" dirty="0"/>
              <a:t> и на </a:t>
            </a:r>
            <a:r>
              <a:rPr lang="ru-RU" dirty="0" err="1"/>
              <a:t>Windows</a:t>
            </a:r>
            <a:r>
              <a:rPr lang="ru-RU" dirty="0"/>
              <a:t> </a:t>
            </a:r>
            <a:endParaRPr lang="ru-RU" dirty="0" smtClean="0"/>
          </a:p>
          <a:p>
            <a:pPr hangingPunct="1"/>
            <a:r>
              <a:rPr lang="ru-RU" dirty="0" smtClean="0"/>
              <a:t>использование </a:t>
            </a:r>
            <a:r>
              <a:rPr lang="ru-RU" dirty="0"/>
              <a:t>в качестве </a:t>
            </a:r>
            <a:r>
              <a:rPr lang="ru-RU" dirty="0" err="1"/>
              <a:t>back-end</a:t>
            </a:r>
            <a:r>
              <a:rPr lang="ru-RU" dirty="0"/>
              <a:t> </a:t>
            </a:r>
            <a:r>
              <a:rPr lang="ru-RU" dirty="0" smtClean="0"/>
              <a:t>сервера</a:t>
            </a:r>
          </a:p>
          <a:p>
            <a:pPr hangingPunct="1"/>
            <a:r>
              <a:rPr lang="ru-RU" dirty="0" smtClean="0"/>
              <a:t>работа </a:t>
            </a:r>
            <a:r>
              <a:rPr lang="ru-RU" dirty="0"/>
              <a:t>с  большими  объемами  информации  имеется   </a:t>
            </a:r>
            <a:r>
              <a:rPr lang="ru-RU" dirty="0" smtClean="0"/>
              <a:t>эффективный механизм </a:t>
            </a:r>
            <a:r>
              <a:rPr lang="ru-RU" dirty="0"/>
              <a:t>индексации документов для быстрой их </a:t>
            </a:r>
            <a:r>
              <a:rPr lang="ru-RU" dirty="0" smtClean="0"/>
              <a:t>обработки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434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6</a:t>
            </a:fld>
            <a:endParaRPr lang="ru-RU"/>
          </a:p>
        </p:txBody>
      </p:sp>
      <p:pic>
        <p:nvPicPr>
          <p:cNvPr id="2050" name="Picture 2" descr="https://pharbor.files.wordpress.com/2014/08/oracle-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818" r="94789">
                        <a14:foregroundMark x1="26106" y1="41667" x2="26106" y2="41667"/>
                        <a14:foregroundMark x1="43363" y1="39524" x2="43363" y2="39524"/>
                        <a14:foregroundMark x1="53687" y1="35714" x2="53687" y2="35714"/>
                        <a14:foregroundMark x1="67453" y1="38571" x2="67453" y2="38571"/>
                        <a14:foregroundMark x1="77581" y1="43571" x2="77581" y2="43571"/>
                        <a14:foregroundMark x1="91150" y1="21905" x2="91150" y2="2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 bwMode="auto">
          <a:xfrm>
            <a:off x="4677627" y="345626"/>
            <a:ext cx="14563315" cy="22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kentgraziano.files.wordpress.com/2013/06/ddl-pre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83" y="2867499"/>
            <a:ext cx="19607264" cy="103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24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7</a:t>
            </a:fld>
            <a:endParaRPr lang="ru-RU"/>
          </a:p>
        </p:txBody>
      </p:sp>
      <p:pic>
        <p:nvPicPr>
          <p:cNvPr id="4100" name="Picture 4" descr="http://hostingcontroller.com/images/Products/mysq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/>
          <a:stretch/>
        </p:blipFill>
        <p:spPr bwMode="auto">
          <a:xfrm>
            <a:off x="7715190" y="235972"/>
            <a:ext cx="8960141" cy="282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овый блок"/>
          <p:cNvSpPr txBox="1">
            <a:spLocks/>
          </p:cNvSpPr>
          <p:nvPr/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>
            <a:lvl1pPr marL="50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1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2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3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0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304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55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06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57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hangingPunct="1">
              <a:buNone/>
            </a:pPr>
            <a:r>
              <a:rPr lang="ru-RU" b="1" dirty="0" smtClean="0"/>
              <a:t>Достоинства</a:t>
            </a:r>
          </a:p>
          <a:p>
            <a:pPr hangingPunct="1"/>
            <a:r>
              <a:rPr lang="ru-RU" dirty="0" err="1" smtClean="0"/>
              <a:t>многопоточность</a:t>
            </a:r>
            <a:endParaRPr lang="ru-RU" dirty="0" smtClean="0"/>
          </a:p>
          <a:p>
            <a:pPr hangingPunct="1"/>
            <a:r>
              <a:rPr lang="ru-RU" dirty="0"/>
              <a:t>п</a:t>
            </a:r>
            <a:r>
              <a:rPr lang="ru-RU" dirty="0" smtClean="0"/>
              <a:t>оддержка </a:t>
            </a:r>
            <a:r>
              <a:rPr lang="ru-RU" dirty="0"/>
              <a:t>нескольких одновременных </a:t>
            </a:r>
            <a:r>
              <a:rPr lang="ru-RU" dirty="0" smtClean="0"/>
              <a:t>запросов </a:t>
            </a:r>
          </a:p>
          <a:p>
            <a:pPr hangingPunct="1"/>
            <a:r>
              <a:rPr lang="ru-RU" dirty="0" smtClean="0"/>
              <a:t>оптимизация </a:t>
            </a:r>
            <a:r>
              <a:rPr lang="ru-RU" dirty="0"/>
              <a:t>связей с присоединением многих данных за один </a:t>
            </a:r>
            <a:r>
              <a:rPr lang="ru-RU" dirty="0" smtClean="0"/>
              <a:t>проход</a:t>
            </a:r>
          </a:p>
          <a:p>
            <a:pPr hangingPunct="1"/>
            <a:r>
              <a:rPr lang="ru-RU" dirty="0" smtClean="0"/>
              <a:t>записи </a:t>
            </a:r>
            <a:r>
              <a:rPr lang="ru-RU" dirty="0"/>
              <a:t>фиксированной и переменной </a:t>
            </a:r>
            <a:r>
              <a:rPr lang="ru-RU" dirty="0" smtClean="0"/>
              <a:t>длины</a:t>
            </a:r>
          </a:p>
          <a:p>
            <a:pPr hangingPunct="1"/>
            <a:r>
              <a:rPr lang="ru-RU" dirty="0" smtClean="0"/>
              <a:t>гибкая </a:t>
            </a:r>
            <a:r>
              <a:rPr lang="ru-RU" dirty="0"/>
              <a:t>система привилегий и </a:t>
            </a:r>
            <a:r>
              <a:rPr lang="ru-RU" dirty="0" smtClean="0"/>
              <a:t>паролей</a:t>
            </a:r>
          </a:p>
          <a:p>
            <a:pPr hangingPunct="1"/>
            <a:r>
              <a:rPr lang="ru-RU" dirty="0" smtClean="0"/>
              <a:t>богатый функционал</a:t>
            </a:r>
            <a:endParaRPr lang="ru-RU" dirty="0"/>
          </a:p>
          <a:p>
            <a:pPr hangingPunct="1"/>
            <a:endParaRPr lang="ru-RU" dirty="0"/>
          </a:p>
          <a:p>
            <a:pPr hangingPunct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4061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8</a:t>
            </a:fld>
            <a:endParaRPr lang="ru-RU"/>
          </a:p>
        </p:txBody>
      </p:sp>
      <p:pic>
        <p:nvPicPr>
          <p:cNvPr id="4100" name="Picture 4" descr="http://hostingcontroller.com/images/Products/mysq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1482" r="18214"/>
          <a:stretch/>
        </p:blipFill>
        <p:spPr bwMode="auto">
          <a:xfrm>
            <a:off x="353961" y="5447071"/>
            <a:ext cx="5574891" cy="282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mykomputers.ru/img/3033/55ffab761c9909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79" y="1064420"/>
            <a:ext cx="17255624" cy="120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471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9</a:t>
            </a:fld>
            <a:endParaRPr lang="ru-RU"/>
          </a:p>
        </p:txBody>
      </p:sp>
      <p:pic>
        <p:nvPicPr>
          <p:cNvPr id="5122" name="Picture 2" descr="http://getcallbox.ru/wp-content/uploads/2015/09/postgresq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16" y="261168"/>
            <a:ext cx="10066369" cy="36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овый блок"/>
          <p:cNvSpPr txBox="1">
            <a:spLocks/>
          </p:cNvSpPr>
          <p:nvPr/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/>
          <a:lstStyle>
            <a:lvl1pPr marL="50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1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2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3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0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3048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556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064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572000" marR="0" indent="-508000" algn="l" defTabSz="647700" rtl="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4200" b="0" i="0" u="none" strike="noStrike" cap="none" spc="84" baseline="0">
                <a:ln>
                  <a:noFill/>
                </a:ln>
                <a:solidFill>
                  <a:srgbClr val="5B5854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hangingPunct="1">
              <a:buNone/>
            </a:pPr>
            <a:r>
              <a:rPr lang="ru-RU" b="1" dirty="0" smtClean="0"/>
              <a:t>Достоинства</a:t>
            </a:r>
          </a:p>
          <a:p>
            <a:pPr hangingPunct="1"/>
            <a:r>
              <a:rPr lang="ru-RU" dirty="0" smtClean="0"/>
              <a:t>бесплатное </a:t>
            </a:r>
            <a:r>
              <a:rPr lang="ru-RU" dirty="0"/>
              <a:t>ПО с открытым исходным </a:t>
            </a:r>
            <a:r>
              <a:rPr lang="ru-RU" dirty="0" smtClean="0"/>
              <a:t>кодом</a:t>
            </a:r>
            <a:endParaRPr lang="ru-RU" dirty="0"/>
          </a:p>
          <a:p>
            <a:pPr hangingPunct="1"/>
            <a:r>
              <a:rPr lang="ru-RU" dirty="0" smtClean="0"/>
              <a:t>существует </a:t>
            </a:r>
            <a:r>
              <a:rPr lang="ru-RU" dirty="0"/>
              <a:t>довольно большое сообщество в </a:t>
            </a:r>
            <a:r>
              <a:rPr lang="ru-RU" dirty="0" smtClean="0"/>
              <a:t>можно найти ответы </a:t>
            </a:r>
            <a:r>
              <a:rPr lang="ru-RU" dirty="0"/>
              <a:t>на </a:t>
            </a:r>
            <a:r>
              <a:rPr lang="ru-RU" dirty="0" smtClean="0"/>
              <a:t>вопросы</a:t>
            </a:r>
            <a:endParaRPr lang="ru-RU" dirty="0"/>
          </a:p>
          <a:p>
            <a:pPr hangingPunct="1"/>
            <a:r>
              <a:rPr lang="ru-RU" dirty="0" smtClean="0"/>
              <a:t>Большое количество встроенных функций</a:t>
            </a:r>
          </a:p>
          <a:p>
            <a:pPr hangingPunct="1"/>
            <a:r>
              <a:rPr lang="ru-RU" dirty="0" smtClean="0"/>
              <a:t>большое </a:t>
            </a:r>
            <a:r>
              <a:rPr lang="ru-RU" dirty="0"/>
              <a:t>количество </a:t>
            </a:r>
            <a:r>
              <a:rPr lang="ru-RU" dirty="0" smtClean="0"/>
              <a:t>дополнений, </a:t>
            </a:r>
            <a:r>
              <a:rPr lang="ru-RU" dirty="0"/>
              <a:t>позволяющих разрабатывать данные для </a:t>
            </a:r>
            <a:r>
              <a:rPr lang="ru-RU" dirty="0" smtClean="0"/>
              <a:t>СУБД </a:t>
            </a:r>
            <a:r>
              <a:rPr lang="ru-RU" dirty="0"/>
              <a:t>и управлять </a:t>
            </a:r>
            <a:r>
              <a:rPr lang="ru-RU" dirty="0" smtClean="0"/>
              <a:t>ими</a:t>
            </a:r>
          </a:p>
          <a:p>
            <a:pPr hangingPunct="1"/>
            <a:r>
              <a:rPr lang="ru-RU" dirty="0" smtClean="0"/>
              <a:t>возможность </a:t>
            </a:r>
            <a:r>
              <a:rPr lang="ru-RU" dirty="0"/>
              <a:t>расширения </a:t>
            </a:r>
            <a:r>
              <a:rPr lang="ru-RU" dirty="0" smtClean="0"/>
              <a:t>функционала</a:t>
            </a:r>
            <a:endParaRPr lang="ru-RU" dirty="0"/>
          </a:p>
          <a:p>
            <a:pPr hangingPunct="1"/>
            <a:r>
              <a:rPr lang="ru-RU" dirty="0" err="1" smtClean="0"/>
              <a:t>PostrgreSQL</a:t>
            </a:r>
            <a:r>
              <a:rPr lang="ru-RU" dirty="0" smtClean="0"/>
              <a:t> </a:t>
            </a:r>
            <a:r>
              <a:rPr lang="ru-RU" dirty="0"/>
              <a:t>это не только реляционная СУБД, но также и объектно-ориентированная с поддержкой наследования и много другого</a:t>
            </a:r>
          </a:p>
        </p:txBody>
      </p:sp>
    </p:spTree>
    <p:extLst>
      <p:ext uri="{BB962C8B-B14F-4D97-AF65-F5344CB8AC3E}">
        <p14:creationId xmlns:p14="http://schemas.microsoft.com/office/powerpoint/2010/main" val="1691491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540</Words>
  <Application>Microsoft Office PowerPoint</Application>
  <PresentationFormat>Произвольный</PresentationFormat>
  <Paragraphs>228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Avenir Next Medium</vt:lpstr>
      <vt:lpstr>Baskerville SemiBold</vt:lpstr>
      <vt:lpstr>Calibri</vt:lpstr>
      <vt:lpstr>Helvetica Neue</vt:lpstr>
      <vt:lpstr>Helvetica Neue Medium</vt:lpstr>
      <vt:lpstr>Helvetica Neue Medium (Основной текст)</vt:lpstr>
      <vt:lpstr>Times New Roman</vt:lpstr>
      <vt:lpstr>New_Template8</vt:lpstr>
      <vt:lpstr>Сравнительный анализ реляционных СУБД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Сравнительный анализ реляционных СУБД</dc:title>
  <cp:lastModifiedBy>Sirius Alpha</cp:lastModifiedBy>
  <cp:revision>16</cp:revision>
  <dcterms:modified xsi:type="dcterms:W3CDTF">2017-05-01T12:32:29Z</dcterms:modified>
</cp:coreProperties>
</file>